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Roboto Medium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Montserrat Medium"/>
      <p:regular r:id="rId31"/>
      <p:bold r:id="rId32"/>
      <p:italic r:id="rId33"/>
      <p:boldItalic r:id="rId34"/>
    </p:embeddedFont>
    <p:embeddedFont>
      <p:font typeface="Helvetica Neue"/>
      <p:regular r:id="rId35"/>
      <p:bold r:id="rId36"/>
      <p:italic r:id="rId37"/>
      <p:boldItalic r:id="rId38"/>
    </p:embeddedFont>
    <p:embeddedFont>
      <p:font typeface="Helvetica Neue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3" roundtripDataSignature="AMtx7mgH9iG2gB/nx4iFMF+GMFrWdgqJ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Light-bold.fntdata"/><Relationship Id="rId20" Type="http://schemas.openxmlformats.org/officeDocument/2006/relationships/font" Target="fonts/Roboto-bold.fntdata"/><Relationship Id="rId42" Type="http://schemas.openxmlformats.org/officeDocument/2006/relationships/font" Target="fonts/HelveticaNeueLight-boldItalic.fntdata"/><Relationship Id="rId41" Type="http://schemas.openxmlformats.org/officeDocument/2006/relationships/font" Target="fonts/HelveticaNeueLight-italic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43" Type="http://customschemas.google.com/relationships/presentationmetadata" Target="metadata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Medium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33" Type="http://schemas.openxmlformats.org/officeDocument/2006/relationships/font" Target="fonts/MontserratMedium-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Medium-bold.fntdata"/><Relationship Id="rId13" Type="http://schemas.openxmlformats.org/officeDocument/2006/relationships/slide" Target="slides/slide7.xml"/><Relationship Id="rId35" Type="http://schemas.openxmlformats.org/officeDocument/2006/relationships/font" Target="fonts/HelveticaNeue-regular.fntdata"/><Relationship Id="rId12" Type="http://schemas.openxmlformats.org/officeDocument/2006/relationships/slide" Target="slides/slide6.xml"/><Relationship Id="rId34" Type="http://schemas.openxmlformats.org/officeDocument/2006/relationships/font" Target="fonts/MontserratMedium-boldItalic.fntdata"/><Relationship Id="rId15" Type="http://schemas.openxmlformats.org/officeDocument/2006/relationships/slide" Target="slides/slide9.xml"/><Relationship Id="rId37" Type="http://schemas.openxmlformats.org/officeDocument/2006/relationships/font" Target="fonts/HelveticaNeue-italic.fntdata"/><Relationship Id="rId14" Type="http://schemas.openxmlformats.org/officeDocument/2006/relationships/slide" Target="slides/slide8.xml"/><Relationship Id="rId36" Type="http://schemas.openxmlformats.org/officeDocument/2006/relationships/font" Target="fonts/HelveticaNeue-bold.fntdata"/><Relationship Id="rId17" Type="http://schemas.openxmlformats.org/officeDocument/2006/relationships/font" Target="fonts/RobotoSlab-regular.fntdata"/><Relationship Id="rId39" Type="http://schemas.openxmlformats.org/officeDocument/2006/relationships/font" Target="fonts/HelveticaNeueLight-regular.fntdata"/><Relationship Id="rId16" Type="http://schemas.openxmlformats.org/officeDocument/2006/relationships/slide" Target="slides/slide10.xml"/><Relationship Id="rId38" Type="http://schemas.openxmlformats.org/officeDocument/2006/relationships/font" Target="fonts/HelveticaNeue-boldItalic.fntdata"/><Relationship Id="rId19" Type="http://schemas.openxmlformats.org/officeDocument/2006/relationships/font" Target="fonts/Roboto-regular.fntdata"/><Relationship Id="rId18" Type="http://schemas.openxmlformats.org/officeDocument/2006/relationships/font" Target="fonts/RobotoSlab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gif>
</file>

<file path=ppt/media/image25.gif>
</file>

<file path=ppt/media/image26.jpg>
</file>

<file path=ppt/media/image27.png>
</file>

<file path=ppt/media/image28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a0a6fe28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ga0a6fe28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a24621660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a24621660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a24621660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a24621660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a0a6fe287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ga0a6fe287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246216602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ga246216602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a246216602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a246216602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5.jpg"/><Relationship Id="rId5" Type="http://schemas.openxmlformats.org/officeDocument/2006/relationships/image" Target="../media/image3.jpg"/><Relationship Id="rId6" Type="http://schemas.openxmlformats.org/officeDocument/2006/relationships/image" Target="../media/image4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jpg"/><Relationship Id="rId3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25.gif"/><Relationship Id="rId5" Type="http://schemas.openxmlformats.org/officeDocument/2006/relationships/image" Target="../media/image2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Cross Validation.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Sampling effects.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Evaluating sampling effects.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Leave one out cross validation.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K-fold cross validation.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Confidence interval for performance.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7" name="Google Shape;227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9" name="Google Shape;229;p2"/>
          <p:cNvPicPr preferRelativeResize="0"/>
          <p:nvPr/>
        </p:nvPicPr>
        <p:blipFill rotWithShape="1">
          <a:blip r:embed="rId5">
            <a:alphaModFix/>
          </a:blip>
          <a:srcRect b="14010" l="30634" r="27977" t="28211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SAMPLING EFFECTS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ga0aef77d17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Every time we make a random selection to train a model, we will get a different dataset.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Every dataset will produce a different model.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How we can evaluate the </a:t>
            </a:r>
            <a:r>
              <a:rPr b="1" i="0" lang="en" sz="13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sensitivity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of our model </a:t>
            </a:r>
            <a:r>
              <a:rPr b="1" i="0" lang="en" sz="13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the sample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we took?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Remember that usually you </a:t>
            </a:r>
            <a:r>
              <a:rPr b="1" i="0" lang="en" sz="13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fix the seed with “random_state” </a:t>
            </a:r>
            <a:r>
              <a:rPr b="0" i="0" lang="en" sz="13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uring the data splitting.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Some methods have an internal seed, therefore, eve</a:t>
            </a:r>
            <a:r>
              <a:rPr lang="en" sz="13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with the same split they will produce different models!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9900F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Can provide a confidence interval for the performance of our model?</a:t>
            </a:r>
            <a:endParaRPr b="1" i="0" sz="1800" u="none" cap="none" strike="noStrike">
              <a:solidFill>
                <a:srgbClr val="9900F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9900F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If so, how?</a:t>
            </a:r>
            <a:endParaRPr b="1" i="0" sz="1800" u="none" cap="none" strike="noStrike">
              <a:solidFill>
                <a:srgbClr val="9900F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0a6fe2872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EVALUATING SAMPLING EFFECTS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ga0a6fe2872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estimate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effect of the sample in the model, we can use two strategies: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Leave one out cross validation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K-fold cross validation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246216602_0_4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LEAVE ONE OUT CROSS VALIDATION (I)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7" name="Google Shape;247;ga246216602_0_40"/>
          <p:cNvSpPr txBox="1"/>
          <p:nvPr/>
        </p:nvSpPr>
        <p:spPr>
          <a:xfrm>
            <a:off x="707225" y="13692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technique takes the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training set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trains as many “subrogate” models as existing observations in the train set.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However, while training every “subrogate model”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one of the observations is left out from training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and used as “test” set.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left out observation is different each time.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ga246216602_0_40"/>
          <p:cNvSpPr/>
          <p:nvPr/>
        </p:nvSpPr>
        <p:spPr>
          <a:xfrm>
            <a:off x="2043050" y="3042250"/>
            <a:ext cx="30261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ga246216602_0_40"/>
          <p:cNvSpPr/>
          <p:nvPr/>
        </p:nvSpPr>
        <p:spPr>
          <a:xfrm>
            <a:off x="5058435" y="3042250"/>
            <a:ext cx="1134900" cy="382500"/>
          </a:xfrm>
          <a:prstGeom prst="rect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a246216602_0_40"/>
          <p:cNvSpPr txBox="1"/>
          <p:nvPr/>
        </p:nvSpPr>
        <p:spPr>
          <a:xfrm>
            <a:off x="3337625" y="3018125"/>
            <a:ext cx="11349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 set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a246216602_0_40"/>
          <p:cNvSpPr txBox="1"/>
          <p:nvPr/>
        </p:nvSpPr>
        <p:spPr>
          <a:xfrm>
            <a:off x="5166425" y="3094325"/>
            <a:ext cx="9189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set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a246216602_0_40"/>
          <p:cNvSpPr/>
          <p:nvPr/>
        </p:nvSpPr>
        <p:spPr>
          <a:xfrm>
            <a:off x="2400750" y="36691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a246216602_0_40"/>
          <p:cNvSpPr/>
          <p:nvPr/>
        </p:nvSpPr>
        <p:spPr>
          <a:xfrm>
            <a:off x="2781750" y="36691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ga246216602_0_40"/>
          <p:cNvSpPr/>
          <p:nvPr/>
        </p:nvSpPr>
        <p:spPr>
          <a:xfrm>
            <a:off x="3162750" y="36691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a246216602_0_40"/>
          <p:cNvSpPr/>
          <p:nvPr/>
        </p:nvSpPr>
        <p:spPr>
          <a:xfrm>
            <a:off x="3543750" y="36691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ga246216602_0_40"/>
          <p:cNvSpPr/>
          <p:nvPr/>
        </p:nvSpPr>
        <p:spPr>
          <a:xfrm>
            <a:off x="3924750" y="36691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ga246216602_0_40"/>
          <p:cNvSpPr/>
          <p:nvPr/>
        </p:nvSpPr>
        <p:spPr>
          <a:xfrm>
            <a:off x="4305750" y="36691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a246216602_0_40"/>
          <p:cNvSpPr/>
          <p:nvPr/>
        </p:nvSpPr>
        <p:spPr>
          <a:xfrm>
            <a:off x="4686750" y="36691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a246216602_0_40"/>
          <p:cNvSpPr/>
          <p:nvPr/>
        </p:nvSpPr>
        <p:spPr>
          <a:xfrm>
            <a:off x="2019750" y="36691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ga246216602_0_40"/>
          <p:cNvSpPr/>
          <p:nvPr/>
        </p:nvSpPr>
        <p:spPr>
          <a:xfrm>
            <a:off x="4346325" y="4301200"/>
            <a:ext cx="234300" cy="218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a246216602_0_40"/>
          <p:cNvSpPr/>
          <p:nvPr/>
        </p:nvSpPr>
        <p:spPr>
          <a:xfrm>
            <a:off x="2400750" y="42025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ga246216602_0_40"/>
          <p:cNvSpPr/>
          <p:nvPr/>
        </p:nvSpPr>
        <p:spPr>
          <a:xfrm>
            <a:off x="2781750" y="42025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a246216602_0_40"/>
          <p:cNvSpPr/>
          <p:nvPr/>
        </p:nvSpPr>
        <p:spPr>
          <a:xfrm>
            <a:off x="3162750" y="42025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a246216602_0_40"/>
          <p:cNvSpPr/>
          <p:nvPr/>
        </p:nvSpPr>
        <p:spPr>
          <a:xfrm>
            <a:off x="3543750" y="42025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a246216602_0_40"/>
          <p:cNvSpPr/>
          <p:nvPr/>
        </p:nvSpPr>
        <p:spPr>
          <a:xfrm>
            <a:off x="3924750" y="42025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ga246216602_0_40"/>
          <p:cNvSpPr/>
          <p:nvPr/>
        </p:nvSpPr>
        <p:spPr>
          <a:xfrm>
            <a:off x="4305750" y="42025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a246216602_0_40"/>
          <p:cNvSpPr/>
          <p:nvPr/>
        </p:nvSpPr>
        <p:spPr>
          <a:xfrm>
            <a:off x="4686750" y="42025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a246216602_0_40"/>
          <p:cNvSpPr/>
          <p:nvPr/>
        </p:nvSpPr>
        <p:spPr>
          <a:xfrm>
            <a:off x="2019750" y="4202500"/>
            <a:ext cx="3825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a246216602_0_40"/>
          <p:cNvSpPr/>
          <p:nvPr/>
        </p:nvSpPr>
        <p:spPr>
          <a:xfrm>
            <a:off x="4727325" y="3767800"/>
            <a:ext cx="234300" cy="218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0" name="Google Shape;270;ga246216602_0_40"/>
          <p:cNvCxnSpPr>
            <a:stCxn id="258" idx="3"/>
          </p:cNvCxnSpPr>
          <p:nvPr/>
        </p:nvCxnSpPr>
        <p:spPr>
          <a:xfrm flipH="1" rot="10800000">
            <a:off x="5069250" y="3823750"/>
            <a:ext cx="649500" cy="3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71" name="Google Shape;271;ga246216602_0_40"/>
          <p:cNvCxnSpPr/>
          <p:nvPr/>
        </p:nvCxnSpPr>
        <p:spPr>
          <a:xfrm flipH="1" rot="10800000">
            <a:off x="5069250" y="4357150"/>
            <a:ext cx="649500" cy="3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72" name="Google Shape;272;ga246216602_0_40"/>
          <p:cNvSpPr txBox="1"/>
          <p:nvPr/>
        </p:nvSpPr>
        <p:spPr>
          <a:xfrm>
            <a:off x="5792750" y="3700350"/>
            <a:ext cx="6495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ga246216602_0_40"/>
          <p:cNvSpPr txBox="1"/>
          <p:nvPr/>
        </p:nvSpPr>
        <p:spPr>
          <a:xfrm>
            <a:off x="5792750" y="4157550"/>
            <a:ext cx="6495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a246216602_0_40"/>
          <p:cNvSpPr txBox="1"/>
          <p:nvPr/>
        </p:nvSpPr>
        <p:spPr>
          <a:xfrm>
            <a:off x="771125" y="3989250"/>
            <a:ext cx="11349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 = N_train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a246216602_0_40"/>
          <p:cNvSpPr txBox="1"/>
          <p:nvPr/>
        </p:nvSpPr>
        <p:spPr>
          <a:xfrm>
            <a:off x="6999775" y="3027400"/>
            <a:ext cx="155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6" name="Google Shape;276;ga246216602_0_40"/>
          <p:cNvCxnSpPr>
            <a:stCxn id="250" idx="0"/>
            <a:endCxn id="275" idx="0"/>
          </p:cNvCxnSpPr>
          <p:nvPr/>
        </p:nvCxnSpPr>
        <p:spPr>
          <a:xfrm flipH="1" rot="-5400000">
            <a:off x="5835725" y="1087475"/>
            <a:ext cx="9300" cy="3870600"/>
          </a:xfrm>
          <a:prstGeom prst="curvedConnector3">
            <a:avLst>
              <a:gd fmla="val -2560484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a246216602_0_72"/>
          <p:cNvSpPr txBox="1"/>
          <p:nvPr/>
        </p:nvSpPr>
        <p:spPr>
          <a:xfrm>
            <a:off x="622600" y="934075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LEAVE ONE OUT CROSS VALIDATION (II)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ga246216602_0_7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ga246216602_0_72"/>
          <p:cNvSpPr txBox="1"/>
          <p:nvPr/>
        </p:nvSpPr>
        <p:spPr>
          <a:xfrm>
            <a:off x="707225" y="13692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final model performance is estimated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as the “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mean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” performance of all the SM models. 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variance of the final model performance is estimated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as the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standard deviation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of the SM models.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final model uses the full training set</a:t>
            </a:r>
            <a:r>
              <a:rPr b="0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18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However: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Time consuming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estimation of the performance is poor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as the testing is done with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only one sample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a0a6fe2872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K-FOLD CROSS VALIDATION (I)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9" name="Google Shape;289;ga0a6fe2872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ga0a6fe2872_0_6"/>
          <p:cNvSpPr txBox="1"/>
          <p:nvPr/>
        </p:nvSpPr>
        <p:spPr>
          <a:xfrm>
            <a:off x="707225" y="13692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technique splits the training set in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 subsets (folds), which contain more than one single observation.</a:t>
            </a:r>
            <a:endParaRPr b="1" i="0" sz="18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Then trains one model each time leaving of one the subsets out of the training, and then evaluates the resulting model on the left out subset.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ga0a6fe2872_0_6"/>
          <p:cNvSpPr/>
          <p:nvPr/>
        </p:nvSpPr>
        <p:spPr>
          <a:xfrm>
            <a:off x="2043050" y="3042250"/>
            <a:ext cx="30261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a0a6fe2872_0_6"/>
          <p:cNvSpPr/>
          <p:nvPr/>
        </p:nvSpPr>
        <p:spPr>
          <a:xfrm>
            <a:off x="5058435" y="3042250"/>
            <a:ext cx="1134900" cy="382500"/>
          </a:xfrm>
          <a:prstGeom prst="rect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a0a6fe2872_0_6"/>
          <p:cNvSpPr txBox="1"/>
          <p:nvPr/>
        </p:nvSpPr>
        <p:spPr>
          <a:xfrm>
            <a:off x="3337625" y="3018125"/>
            <a:ext cx="11349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 set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ga0a6fe2872_0_6"/>
          <p:cNvSpPr txBox="1"/>
          <p:nvPr/>
        </p:nvSpPr>
        <p:spPr>
          <a:xfrm>
            <a:off x="5166425" y="3094325"/>
            <a:ext cx="9189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set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ga0a6fe2872_0_6"/>
          <p:cNvSpPr/>
          <p:nvPr/>
        </p:nvSpPr>
        <p:spPr>
          <a:xfrm>
            <a:off x="2043050" y="3669100"/>
            <a:ext cx="7401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ga0a6fe2872_0_6"/>
          <p:cNvSpPr/>
          <p:nvPr/>
        </p:nvSpPr>
        <p:spPr>
          <a:xfrm>
            <a:off x="2805150" y="3669100"/>
            <a:ext cx="7401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ga0a6fe2872_0_6"/>
          <p:cNvSpPr/>
          <p:nvPr/>
        </p:nvSpPr>
        <p:spPr>
          <a:xfrm>
            <a:off x="3543750" y="3669100"/>
            <a:ext cx="7401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ga0a6fe2872_0_6"/>
          <p:cNvSpPr/>
          <p:nvPr/>
        </p:nvSpPr>
        <p:spPr>
          <a:xfrm>
            <a:off x="4283850" y="3669100"/>
            <a:ext cx="7854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a0a6fe2872_0_6"/>
          <p:cNvSpPr/>
          <p:nvPr/>
        </p:nvSpPr>
        <p:spPr>
          <a:xfrm>
            <a:off x="3805150" y="4300200"/>
            <a:ext cx="234300" cy="218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a0a6fe2872_0_6"/>
          <p:cNvSpPr/>
          <p:nvPr/>
        </p:nvSpPr>
        <p:spPr>
          <a:xfrm>
            <a:off x="2043150" y="4202500"/>
            <a:ext cx="7401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ga0a6fe2872_0_6"/>
          <p:cNvSpPr/>
          <p:nvPr/>
        </p:nvSpPr>
        <p:spPr>
          <a:xfrm>
            <a:off x="2805150" y="4202500"/>
            <a:ext cx="7401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ga0a6fe2872_0_6"/>
          <p:cNvSpPr/>
          <p:nvPr/>
        </p:nvSpPr>
        <p:spPr>
          <a:xfrm>
            <a:off x="3567150" y="4202500"/>
            <a:ext cx="7401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ga0a6fe2872_0_6"/>
          <p:cNvSpPr/>
          <p:nvPr/>
        </p:nvSpPr>
        <p:spPr>
          <a:xfrm>
            <a:off x="4329150" y="4202500"/>
            <a:ext cx="740100" cy="38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ga0a6fe2872_0_6"/>
          <p:cNvSpPr/>
          <p:nvPr/>
        </p:nvSpPr>
        <p:spPr>
          <a:xfrm>
            <a:off x="4727325" y="3767800"/>
            <a:ext cx="234300" cy="218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5" name="Google Shape;305;ga0a6fe2872_0_6"/>
          <p:cNvCxnSpPr>
            <a:stCxn id="298" idx="3"/>
          </p:cNvCxnSpPr>
          <p:nvPr/>
        </p:nvCxnSpPr>
        <p:spPr>
          <a:xfrm flipH="1" rot="10800000">
            <a:off x="5069250" y="3823750"/>
            <a:ext cx="649500" cy="3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06" name="Google Shape;306;ga0a6fe2872_0_6"/>
          <p:cNvCxnSpPr/>
          <p:nvPr/>
        </p:nvCxnSpPr>
        <p:spPr>
          <a:xfrm flipH="1" rot="10800000">
            <a:off x="5069250" y="4357150"/>
            <a:ext cx="649500" cy="3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307" name="Google Shape;307;ga0a6fe2872_0_6"/>
          <p:cNvSpPr txBox="1"/>
          <p:nvPr/>
        </p:nvSpPr>
        <p:spPr>
          <a:xfrm>
            <a:off x="5792750" y="3700350"/>
            <a:ext cx="6495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ga0a6fe2872_0_6"/>
          <p:cNvSpPr txBox="1"/>
          <p:nvPr/>
        </p:nvSpPr>
        <p:spPr>
          <a:xfrm>
            <a:off x="5792750" y="4157550"/>
            <a:ext cx="6495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ga0a6fe2872_0_6"/>
          <p:cNvSpPr txBox="1"/>
          <p:nvPr/>
        </p:nvSpPr>
        <p:spPr>
          <a:xfrm>
            <a:off x="883600" y="3725025"/>
            <a:ext cx="7401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 = 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ga0a6fe2872_0_6"/>
          <p:cNvSpPr txBox="1"/>
          <p:nvPr/>
        </p:nvSpPr>
        <p:spPr>
          <a:xfrm>
            <a:off x="6999775" y="3027400"/>
            <a:ext cx="155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1" name="Google Shape;311;ga0a6fe2872_0_6"/>
          <p:cNvCxnSpPr>
            <a:stCxn id="293" idx="0"/>
            <a:endCxn id="310" idx="0"/>
          </p:cNvCxnSpPr>
          <p:nvPr/>
        </p:nvCxnSpPr>
        <p:spPr>
          <a:xfrm flipH="1" rot="-5400000">
            <a:off x="5835725" y="1087475"/>
            <a:ext cx="9300" cy="3870600"/>
          </a:xfrm>
          <a:prstGeom prst="curvedConnector3">
            <a:avLst>
              <a:gd fmla="val -2560484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246216602_0_106"/>
          <p:cNvSpPr txBox="1"/>
          <p:nvPr/>
        </p:nvSpPr>
        <p:spPr>
          <a:xfrm>
            <a:off x="622600" y="934075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K-FOLD CROSS VALIDATION (II)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ga246216602_0_10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ga246216602_0_106"/>
          <p:cNvSpPr txBox="1"/>
          <p:nvPr/>
        </p:nvSpPr>
        <p:spPr>
          <a:xfrm>
            <a:off x="707225" y="13692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final model performance is estimated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as the “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mean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” performance of all the SM models. 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variability of the performance is estimated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as the standard deviation of the SM models.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final model uses the full training set</a:t>
            </a:r>
            <a:r>
              <a:rPr b="0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18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Typically, given these considerations, one performs k-fold cross-validation using k = 5 or k = 10, as these values have been shown empirically to yield test error rate estimates that suffer neither from excessively high bias nor from very high variance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a246216602_0_116"/>
          <p:cNvSpPr txBox="1"/>
          <p:nvPr/>
        </p:nvSpPr>
        <p:spPr>
          <a:xfrm>
            <a:off x="622600" y="934075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CONFIDENCE INTERVAL FOR PERFORMANCE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ga246216602_0_11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5" name="Google Shape;325;ga246216602_0_116"/>
          <p:cNvSpPr txBox="1"/>
          <p:nvPr/>
        </p:nvSpPr>
        <p:spPr>
          <a:xfrm>
            <a:off x="707225" y="13692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would like to have an estimation of our model performance with a given confidence level: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	K &lt; 30 (t-Student)				K&gt;= 30 (Normal)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 epsilon can be any error metric.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	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6" name="Google Shape;326;ga246216602_0_1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84425" y="2916275"/>
            <a:ext cx="1625463" cy="64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ga246216602_0_1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29525" y="2873675"/>
            <a:ext cx="1715756" cy="64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